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256" r:id="rId2"/>
    <p:sldId id="259" r:id="rId3"/>
    <p:sldId id="266" r:id="rId4"/>
    <p:sldId id="265" r:id="rId5"/>
    <p:sldId id="267" r:id="rId6"/>
    <p:sldId id="268" r:id="rId7"/>
    <p:sldId id="269" r:id="rId8"/>
    <p:sldId id="270" r:id="rId9"/>
    <p:sldId id="273" r:id="rId10"/>
    <p:sldId id="274" r:id="rId11"/>
    <p:sldId id="275" r:id="rId12"/>
    <p:sldId id="260" r:id="rId13"/>
    <p:sldId id="26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0A0108-33B3-4E26-BCFE-6F37A2B03DB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BD1219C-24B8-470E-8164-C960F6434ACB}">
      <dgm:prSet phldrT="[ข้อความ]" custT="1"/>
      <dgm:spPr>
        <a:xfrm>
          <a:off x="3326826" y="1422724"/>
          <a:ext cx="1603325" cy="1603325"/>
        </a:xfrm>
        <a:prstGeom prst="ellipse">
          <a:avLst/>
        </a:prstGeom>
        <a:solidFill>
          <a:srgbClr val="002060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h-TH" sz="2800" b="1" dirty="0" smtClean="0">
              <a:solidFill>
                <a:sysClr val="window" lastClr="FFFFFF"/>
              </a:solidFill>
              <a:latin typeface="Constantia"/>
              <a:ea typeface="+mn-ea"/>
              <a:cs typeface="Browallia New"/>
            </a:rPr>
            <a:t>การพัฒนา</a:t>
          </a:r>
          <a:endParaRPr lang="th-TH" sz="2800" b="1" dirty="0">
            <a:solidFill>
              <a:sysClr val="window" lastClr="FFFFFF"/>
            </a:solidFill>
            <a:latin typeface="Constantia"/>
            <a:ea typeface="+mn-ea"/>
            <a:cs typeface="Browallia New"/>
          </a:endParaRPr>
        </a:p>
      </dgm:t>
    </dgm:pt>
    <dgm:pt modelId="{552FDC7F-BF6F-46F9-82B7-CEC244C7A17B}" type="parTrans" cxnId="{E209927A-AC79-49E9-AC3F-46EF16EB39E3}">
      <dgm:prSet/>
      <dgm:spPr/>
      <dgm:t>
        <a:bodyPr/>
        <a:lstStyle/>
        <a:p>
          <a:endParaRPr lang="th-TH" sz="1200"/>
        </a:p>
      </dgm:t>
    </dgm:pt>
    <dgm:pt modelId="{C16C6BE3-45D9-4D57-998B-42B22927AB6E}" type="sibTrans" cxnId="{E209927A-AC79-49E9-AC3F-46EF16EB39E3}">
      <dgm:prSet/>
      <dgm:spPr/>
      <dgm:t>
        <a:bodyPr/>
        <a:lstStyle/>
        <a:p>
          <a:endParaRPr lang="th-TH" sz="1200"/>
        </a:p>
      </dgm:t>
    </dgm:pt>
    <dgm:pt modelId="{1909D43E-C0AF-4092-BE1F-15C177135121}">
      <dgm:prSet phldrT="[ข้อความ]" custT="1"/>
      <dgm:spPr>
        <a:xfrm>
          <a:off x="3409857" y="-114797"/>
          <a:ext cx="1437264" cy="1276894"/>
        </a:xfrm>
        <a:prstGeom prst="ellipse">
          <a:avLst/>
        </a:prstGeom>
        <a:solidFill>
          <a:srgbClr val="04617B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sz="2400" b="1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P</a:t>
          </a:r>
        </a:p>
        <a:p>
          <a:r>
            <a:rPr lang="th-TH" sz="2400" b="1" dirty="0" smtClean="0">
              <a:solidFill>
                <a:sysClr val="window" lastClr="FFFFFF"/>
              </a:solidFill>
              <a:latin typeface="Constantia"/>
              <a:ea typeface="+mn-ea"/>
              <a:cs typeface="Browallia New"/>
            </a:rPr>
            <a:t> เชิงรุก การค้นหา</a:t>
          </a:r>
          <a:endParaRPr lang="th-TH" sz="2400" b="1" dirty="0">
            <a:solidFill>
              <a:sysClr val="window" lastClr="FFFFFF"/>
            </a:solidFill>
            <a:latin typeface="Constantia"/>
            <a:ea typeface="+mn-ea"/>
            <a:cs typeface="Browallia New"/>
          </a:endParaRPr>
        </a:p>
      </dgm:t>
    </dgm:pt>
    <dgm:pt modelId="{7F0D5898-53C9-4087-94C6-7B479B89D3CE}" type="parTrans" cxnId="{7706BBF7-CB7D-44A6-BBE2-A286CFF7D5BB}">
      <dgm:prSet/>
      <dgm:spPr/>
      <dgm:t>
        <a:bodyPr/>
        <a:lstStyle/>
        <a:p>
          <a:endParaRPr lang="th-TH" sz="1200"/>
        </a:p>
      </dgm:t>
    </dgm:pt>
    <dgm:pt modelId="{B584736B-0E3F-4537-9F2F-A89524471297}" type="sibTrans" cxnId="{7706BBF7-CB7D-44A6-BBE2-A286CFF7D5BB}">
      <dgm:prSet/>
      <dgm:spPr>
        <a:xfrm>
          <a:off x="2459483" y="482512"/>
          <a:ext cx="3482282" cy="3482282"/>
        </a:xfrm>
        <a:prstGeom prst="blockArc">
          <a:avLst>
            <a:gd name="adj1" fmla="val 16099084"/>
            <a:gd name="adj2" fmla="val 8374"/>
            <a:gd name="adj3" fmla="val 4641"/>
          </a:avLst>
        </a:prstGeo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th-TH" sz="1200"/>
        </a:p>
      </dgm:t>
    </dgm:pt>
    <dgm:pt modelId="{CC972E8A-7469-4A16-801F-B721FA5791FE}">
      <dgm:prSet phldrT="[ข้อความ]" custT="1"/>
      <dgm:spPr>
        <a:xfrm>
          <a:off x="5100413" y="1558485"/>
          <a:ext cx="1557454" cy="1338622"/>
        </a:xfrm>
        <a:prstGeom prst="ellipse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sz="2400" b="1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D</a:t>
          </a:r>
        </a:p>
        <a:p>
          <a:r>
            <a:rPr lang="th-TH" sz="2400" b="1" dirty="0" smtClean="0">
              <a:solidFill>
                <a:sysClr val="window" lastClr="FFFFFF"/>
              </a:solidFill>
              <a:latin typeface="Constantia"/>
              <a:ea typeface="+mn-ea"/>
              <a:cs typeface="Browallia New"/>
            </a:rPr>
            <a:t>คลินิกวัณโรค</a:t>
          </a:r>
          <a:endParaRPr lang="th-TH" sz="2200" b="1" dirty="0">
            <a:solidFill>
              <a:sysClr val="window" lastClr="FFFFFF"/>
            </a:solidFill>
            <a:latin typeface="Constantia"/>
            <a:ea typeface="+mn-ea"/>
            <a:cs typeface="Browallia New"/>
          </a:endParaRPr>
        </a:p>
      </dgm:t>
    </dgm:pt>
    <dgm:pt modelId="{9BAD34C9-A82D-465F-ACBB-2FCAEDB29499}" type="parTrans" cxnId="{95B6C918-700F-4B4A-9782-A5E5F8376D94}">
      <dgm:prSet/>
      <dgm:spPr/>
      <dgm:t>
        <a:bodyPr/>
        <a:lstStyle/>
        <a:p>
          <a:endParaRPr lang="th-TH" sz="1200"/>
        </a:p>
      </dgm:t>
    </dgm:pt>
    <dgm:pt modelId="{799A6D7E-160B-43DF-B631-7AD55E9DCD86}" type="sibTrans" cxnId="{95B6C918-700F-4B4A-9782-A5E5F8376D94}">
      <dgm:prSet/>
      <dgm:spPr>
        <a:xfrm>
          <a:off x="2437264" y="483677"/>
          <a:ext cx="3482282" cy="3482282"/>
        </a:xfrm>
        <a:prstGeom prst="blockArc">
          <a:avLst>
            <a:gd name="adj1" fmla="val 6020"/>
            <a:gd name="adj2" fmla="val 5477433"/>
            <a:gd name="adj3" fmla="val 4641"/>
          </a:avLst>
        </a:prstGeo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th-TH" sz="1200"/>
        </a:p>
      </dgm:t>
    </dgm:pt>
    <dgm:pt modelId="{E785BC5F-D8FA-47BB-A466-3B07AED2DB9E}">
      <dgm:prSet phldrT="[ข้อความ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xfrm>
          <a:off x="3365183" y="3209488"/>
          <a:ext cx="1549833" cy="1431270"/>
        </a:xfrm>
        <a:prstGeom prst="ellipse">
          <a:avLst/>
        </a:prstGeom>
        <a:solidFill>
          <a:srgbClr val="00B050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sz="2400" b="1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C</a:t>
          </a:r>
        </a:p>
        <a:p>
          <a:r>
            <a:rPr lang="th-TH" sz="2400" b="1" dirty="0" smtClean="0">
              <a:solidFill>
                <a:sysClr val="window" lastClr="FFFFFF"/>
              </a:solidFill>
              <a:latin typeface="Constantia"/>
              <a:ea typeface="+mn-ea"/>
              <a:cs typeface="Browallia New"/>
            </a:rPr>
            <a:t>ติดตาม ประเมินผล</a:t>
          </a:r>
          <a:endParaRPr lang="th-TH" sz="2400" b="1" dirty="0">
            <a:solidFill>
              <a:sysClr val="window" lastClr="FFFFFF"/>
            </a:solidFill>
            <a:latin typeface="Constantia"/>
            <a:ea typeface="+mn-ea"/>
            <a:cs typeface="Browallia New"/>
          </a:endParaRPr>
        </a:p>
      </dgm:t>
    </dgm:pt>
    <dgm:pt modelId="{83D59714-2A82-4136-AB67-F3D7F7FF8922}" type="parTrans" cxnId="{7B6FDA64-F536-4820-A75D-67B08E201AE0}">
      <dgm:prSet/>
      <dgm:spPr/>
      <dgm:t>
        <a:bodyPr/>
        <a:lstStyle/>
        <a:p>
          <a:endParaRPr lang="th-TH" sz="1200"/>
        </a:p>
      </dgm:t>
    </dgm:pt>
    <dgm:pt modelId="{5D21DE5B-4F7F-460C-B54A-A66AD8058E8A}" type="sibTrans" cxnId="{7B6FDA64-F536-4820-A75D-67B08E201AE0}">
      <dgm:prSet/>
      <dgm:spPr>
        <a:xfrm>
          <a:off x="2387348" y="483285"/>
          <a:ext cx="3482282" cy="3482282"/>
        </a:xfrm>
        <a:prstGeom prst="blockArc">
          <a:avLst>
            <a:gd name="adj1" fmla="val 5376530"/>
            <a:gd name="adj2" fmla="val 10800080"/>
            <a:gd name="adj3" fmla="val 4641"/>
          </a:avLst>
        </a:prstGeo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th-TH" sz="1200"/>
        </a:p>
      </dgm:t>
    </dgm:pt>
    <dgm:pt modelId="{31A9686D-DF7C-424D-914B-F4D8D33C6F37}">
      <dgm:prSet phldrT="[ข้อความ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xfrm>
          <a:off x="1621645" y="1555075"/>
          <a:ext cx="1612212" cy="1338622"/>
        </a:xfrm>
        <a:prstGeom prst="ellipse">
          <a:avLst/>
        </a:prstGeom>
        <a:solidFill>
          <a:srgbClr val="7030A0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sz="2400" b="1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A</a:t>
          </a:r>
        </a:p>
        <a:p>
          <a:r>
            <a:rPr lang="th-TH" sz="2400" b="1" dirty="0" smtClean="0">
              <a:solidFill>
                <a:sysClr val="window" lastClr="FFFFFF"/>
              </a:solidFill>
              <a:latin typeface="Constantia"/>
              <a:ea typeface="+mn-ea"/>
              <a:cs typeface="Browallia New"/>
            </a:rPr>
            <a:t>แก้ไขและปรับปรุง</a:t>
          </a:r>
          <a:endParaRPr lang="th-TH" sz="2400" b="1" dirty="0">
            <a:solidFill>
              <a:sysClr val="window" lastClr="FFFFFF"/>
            </a:solidFill>
            <a:latin typeface="Constantia"/>
            <a:ea typeface="+mn-ea"/>
            <a:cs typeface="Browallia New"/>
          </a:endParaRPr>
        </a:p>
      </dgm:t>
    </dgm:pt>
    <dgm:pt modelId="{E0AEF7DA-96AF-4900-B0F6-3E0C30FE3B26}" type="parTrans" cxnId="{7806A058-F73A-4AF6-82EF-7E671FFF8F0D}">
      <dgm:prSet/>
      <dgm:spPr/>
      <dgm:t>
        <a:bodyPr/>
        <a:lstStyle/>
        <a:p>
          <a:endParaRPr lang="th-TH" sz="1200"/>
        </a:p>
      </dgm:t>
    </dgm:pt>
    <dgm:pt modelId="{94B3535E-3B80-4BAD-B962-EDE327BD87D9}" type="sibTrans" cxnId="{7806A058-F73A-4AF6-82EF-7E671FFF8F0D}">
      <dgm:prSet/>
      <dgm:spPr>
        <a:xfrm>
          <a:off x="2387348" y="483245"/>
          <a:ext cx="3482282" cy="3482282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th-TH" sz="1200"/>
        </a:p>
      </dgm:t>
    </dgm:pt>
    <dgm:pt modelId="{5D2945AC-A11B-4D21-9478-D05069ADF881}" type="pres">
      <dgm:prSet presAssocID="{AA0A0108-33B3-4E26-BCFE-6F37A2B03DB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FC137BE2-849F-42AB-8B73-12B83CC6E349}" type="pres">
      <dgm:prSet presAssocID="{0BD1219C-24B8-470E-8164-C960F6434ACB}" presName="centerShape" presStyleLbl="node0" presStyleIdx="0" presStyleCnt="1"/>
      <dgm:spPr/>
      <dgm:t>
        <a:bodyPr/>
        <a:lstStyle/>
        <a:p>
          <a:endParaRPr lang="th-TH"/>
        </a:p>
      </dgm:t>
    </dgm:pt>
    <dgm:pt modelId="{AB111B2A-46C3-401D-81A1-922669C638F6}" type="pres">
      <dgm:prSet presAssocID="{1909D43E-C0AF-4092-BE1F-15C177135121}" presName="node" presStyleLbl="node1" presStyleIdx="0" presStyleCnt="4" custScaleX="128061" custScaleY="11377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A97C160-BAE9-46D9-913F-0115D0D3B0A5}" type="pres">
      <dgm:prSet presAssocID="{1909D43E-C0AF-4092-BE1F-15C177135121}" presName="dummy" presStyleCnt="0"/>
      <dgm:spPr/>
    </dgm:pt>
    <dgm:pt modelId="{3BE6A975-E94D-4961-AA1A-C31222EA1868}" type="pres">
      <dgm:prSet presAssocID="{B584736B-0E3F-4537-9F2F-A89524471297}" presName="sibTrans" presStyleLbl="sibTrans2D1" presStyleIdx="0" presStyleCnt="4" custLinFactNeighborX="638"/>
      <dgm:spPr/>
      <dgm:t>
        <a:bodyPr/>
        <a:lstStyle/>
        <a:p>
          <a:endParaRPr lang="th-TH"/>
        </a:p>
      </dgm:t>
    </dgm:pt>
    <dgm:pt modelId="{2C573BF4-327D-4B36-BC64-C0BC5B03CB48}" type="pres">
      <dgm:prSet presAssocID="{CC972E8A-7469-4A16-801F-B721FA5791FE}" presName="node" presStyleLbl="node1" presStyleIdx="1" presStyleCnt="4" custScaleX="138770" custScaleY="119272" custRadScaleRad="102935" custRadScaleInc="37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40EB13B-7028-41E6-82F6-9296165146F5}" type="pres">
      <dgm:prSet presAssocID="{CC972E8A-7469-4A16-801F-B721FA5791FE}" presName="dummy" presStyleCnt="0"/>
      <dgm:spPr/>
    </dgm:pt>
    <dgm:pt modelId="{4E05C815-BE58-4E51-9788-C999F40BD336}" type="pres">
      <dgm:prSet presAssocID="{799A6D7E-160B-43DF-B631-7AD55E9DCD86}" presName="sibTrans" presStyleLbl="sibTrans2D1" presStyleIdx="1" presStyleCnt="4"/>
      <dgm:spPr/>
      <dgm:t>
        <a:bodyPr/>
        <a:lstStyle/>
        <a:p>
          <a:endParaRPr lang="th-TH"/>
        </a:p>
      </dgm:t>
    </dgm:pt>
    <dgm:pt modelId="{EBE8C96F-BC6F-4799-B972-B5A768610DE3}" type="pres">
      <dgm:prSet presAssocID="{E785BC5F-D8FA-47BB-A466-3B07AED2DB9E}" presName="node" presStyleLbl="node1" presStyleIdx="2" presStyleCnt="4" custScaleX="138091" custScaleY="127527" custRadScaleRad="101627" custRadScaleInc="-128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6EAB05D-DFCA-43D5-9F86-56188EA54FCE}" type="pres">
      <dgm:prSet presAssocID="{E785BC5F-D8FA-47BB-A466-3B07AED2DB9E}" presName="dummy" presStyleCnt="0"/>
      <dgm:spPr/>
    </dgm:pt>
    <dgm:pt modelId="{0126FFB4-6C06-488D-8EBE-E1749A6F94F4}" type="pres">
      <dgm:prSet presAssocID="{5D21DE5B-4F7F-460C-B54A-A66AD8058E8A}" presName="sibTrans" presStyleLbl="sibTrans2D1" presStyleIdx="2" presStyleCnt="4"/>
      <dgm:spPr/>
      <dgm:t>
        <a:bodyPr/>
        <a:lstStyle/>
        <a:p>
          <a:endParaRPr lang="th-TH"/>
        </a:p>
      </dgm:t>
    </dgm:pt>
    <dgm:pt modelId="{93E701F7-9AD4-42B2-B510-47B31BDDE14D}" type="pres">
      <dgm:prSet presAssocID="{31A9686D-DF7C-424D-914B-F4D8D33C6F37}" presName="node" presStyleLbl="node1" presStyleIdx="3" presStyleCnt="4" custScaleX="143649" custScaleY="11927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0C96CCE-E8D3-4BAD-8110-41549773959C}" type="pres">
      <dgm:prSet presAssocID="{31A9686D-DF7C-424D-914B-F4D8D33C6F37}" presName="dummy" presStyleCnt="0"/>
      <dgm:spPr/>
    </dgm:pt>
    <dgm:pt modelId="{BC88EEEE-0DFB-40DB-B0B7-91AA86AC6487}" type="pres">
      <dgm:prSet presAssocID="{94B3535E-3B80-4BAD-B962-EDE327BD87D9}" presName="sibTrans" presStyleLbl="sibTrans2D1" presStyleIdx="3" presStyleCnt="4"/>
      <dgm:spPr/>
      <dgm:t>
        <a:bodyPr/>
        <a:lstStyle/>
        <a:p>
          <a:endParaRPr lang="th-TH"/>
        </a:p>
      </dgm:t>
    </dgm:pt>
  </dgm:ptLst>
  <dgm:cxnLst>
    <dgm:cxn modelId="{BAEFB3A6-9F5E-44F4-B77A-11DAB4272DC1}" type="presOf" srcId="{31A9686D-DF7C-424D-914B-F4D8D33C6F37}" destId="{93E701F7-9AD4-42B2-B510-47B31BDDE14D}" srcOrd="0" destOrd="0" presId="urn:microsoft.com/office/officeart/2005/8/layout/radial6"/>
    <dgm:cxn modelId="{F8454F18-6BB6-48C1-AD0F-09FFE9B9734A}" type="presOf" srcId="{1909D43E-C0AF-4092-BE1F-15C177135121}" destId="{AB111B2A-46C3-401D-81A1-922669C638F6}" srcOrd="0" destOrd="0" presId="urn:microsoft.com/office/officeart/2005/8/layout/radial6"/>
    <dgm:cxn modelId="{26CDF476-7B1A-48A2-BD8F-61DC3B8418BC}" type="presOf" srcId="{E785BC5F-D8FA-47BB-A466-3B07AED2DB9E}" destId="{EBE8C96F-BC6F-4799-B972-B5A768610DE3}" srcOrd="0" destOrd="0" presId="urn:microsoft.com/office/officeart/2005/8/layout/radial6"/>
    <dgm:cxn modelId="{95B6C918-700F-4B4A-9782-A5E5F8376D94}" srcId="{0BD1219C-24B8-470E-8164-C960F6434ACB}" destId="{CC972E8A-7469-4A16-801F-B721FA5791FE}" srcOrd="1" destOrd="0" parTransId="{9BAD34C9-A82D-465F-ACBB-2FCAEDB29499}" sibTransId="{799A6D7E-160B-43DF-B631-7AD55E9DCD86}"/>
    <dgm:cxn modelId="{64A54E0F-CF2B-4B34-8E45-1D061B5B9E72}" type="presOf" srcId="{CC972E8A-7469-4A16-801F-B721FA5791FE}" destId="{2C573BF4-327D-4B36-BC64-C0BC5B03CB48}" srcOrd="0" destOrd="0" presId="urn:microsoft.com/office/officeart/2005/8/layout/radial6"/>
    <dgm:cxn modelId="{7706BBF7-CB7D-44A6-BBE2-A286CFF7D5BB}" srcId="{0BD1219C-24B8-470E-8164-C960F6434ACB}" destId="{1909D43E-C0AF-4092-BE1F-15C177135121}" srcOrd="0" destOrd="0" parTransId="{7F0D5898-53C9-4087-94C6-7B479B89D3CE}" sibTransId="{B584736B-0E3F-4537-9F2F-A89524471297}"/>
    <dgm:cxn modelId="{F1952BC1-DD71-4381-ABDB-DE99F20007DE}" type="presOf" srcId="{799A6D7E-160B-43DF-B631-7AD55E9DCD86}" destId="{4E05C815-BE58-4E51-9788-C999F40BD336}" srcOrd="0" destOrd="0" presId="urn:microsoft.com/office/officeart/2005/8/layout/radial6"/>
    <dgm:cxn modelId="{1A396D35-9DD5-415C-A3F4-F0D62C424976}" type="presOf" srcId="{AA0A0108-33B3-4E26-BCFE-6F37A2B03DB6}" destId="{5D2945AC-A11B-4D21-9478-D05069ADF881}" srcOrd="0" destOrd="0" presId="urn:microsoft.com/office/officeart/2005/8/layout/radial6"/>
    <dgm:cxn modelId="{7B6FDA64-F536-4820-A75D-67B08E201AE0}" srcId="{0BD1219C-24B8-470E-8164-C960F6434ACB}" destId="{E785BC5F-D8FA-47BB-A466-3B07AED2DB9E}" srcOrd="2" destOrd="0" parTransId="{83D59714-2A82-4136-AB67-F3D7F7FF8922}" sibTransId="{5D21DE5B-4F7F-460C-B54A-A66AD8058E8A}"/>
    <dgm:cxn modelId="{07DC5ACC-2413-4E3C-A246-AF1E922578E8}" type="presOf" srcId="{94B3535E-3B80-4BAD-B962-EDE327BD87D9}" destId="{BC88EEEE-0DFB-40DB-B0B7-91AA86AC6487}" srcOrd="0" destOrd="0" presId="urn:microsoft.com/office/officeart/2005/8/layout/radial6"/>
    <dgm:cxn modelId="{7806A058-F73A-4AF6-82EF-7E671FFF8F0D}" srcId="{0BD1219C-24B8-470E-8164-C960F6434ACB}" destId="{31A9686D-DF7C-424D-914B-F4D8D33C6F37}" srcOrd="3" destOrd="0" parTransId="{E0AEF7DA-96AF-4900-B0F6-3E0C30FE3B26}" sibTransId="{94B3535E-3B80-4BAD-B962-EDE327BD87D9}"/>
    <dgm:cxn modelId="{E209927A-AC79-49E9-AC3F-46EF16EB39E3}" srcId="{AA0A0108-33B3-4E26-BCFE-6F37A2B03DB6}" destId="{0BD1219C-24B8-470E-8164-C960F6434ACB}" srcOrd="0" destOrd="0" parTransId="{552FDC7F-BF6F-46F9-82B7-CEC244C7A17B}" sibTransId="{C16C6BE3-45D9-4D57-998B-42B22927AB6E}"/>
    <dgm:cxn modelId="{1C643B19-ED39-41AF-BA30-84084F3814BC}" type="presOf" srcId="{5D21DE5B-4F7F-460C-B54A-A66AD8058E8A}" destId="{0126FFB4-6C06-488D-8EBE-E1749A6F94F4}" srcOrd="0" destOrd="0" presId="urn:microsoft.com/office/officeart/2005/8/layout/radial6"/>
    <dgm:cxn modelId="{C7EBF79B-39C6-4026-9F39-552DB9E1320E}" type="presOf" srcId="{B584736B-0E3F-4537-9F2F-A89524471297}" destId="{3BE6A975-E94D-4961-AA1A-C31222EA1868}" srcOrd="0" destOrd="0" presId="urn:microsoft.com/office/officeart/2005/8/layout/radial6"/>
    <dgm:cxn modelId="{4DF3F381-E96B-4D61-B03E-5012F9127008}" type="presOf" srcId="{0BD1219C-24B8-470E-8164-C960F6434ACB}" destId="{FC137BE2-849F-42AB-8B73-12B83CC6E349}" srcOrd="0" destOrd="0" presId="urn:microsoft.com/office/officeart/2005/8/layout/radial6"/>
    <dgm:cxn modelId="{0A459F69-CB88-4A81-BD34-86E8D6351D8D}" type="presParOf" srcId="{5D2945AC-A11B-4D21-9478-D05069ADF881}" destId="{FC137BE2-849F-42AB-8B73-12B83CC6E349}" srcOrd="0" destOrd="0" presId="urn:microsoft.com/office/officeart/2005/8/layout/radial6"/>
    <dgm:cxn modelId="{10908B7A-E6AE-49C6-805F-F3BCA7FECD5E}" type="presParOf" srcId="{5D2945AC-A11B-4D21-9478-D05069ADF881}" destId="{AB111B2A-46C3-401D-81A1-922669C638F6}" srcOrd="1" destOrd="0" presId="urn:microsoft.com/office/officeart/2005/8/layout/radial6"/>
    <dgm:cxn modelId="{197E31C1-2129-4FB0-A219-3D41385A1C59}" type="presParOf" srcId="{5D2945AC-A11B-4D21-9478-D05069ADF881}" destId="{0A97C160-BAE9-46D9-913F-0115D0D3B0A5}" srcOrd="2" destOrd="0" presId="urn:microsoft.com/office/officeart/2005/8/layout/radial6"/>
    <dgm:cxn modelId="{D7BD428E-B464-4C64-BE75-555772CA967B}" type="presParOf" srcId="{5D2945AC-A11B-4D21-9478-D05069ADF881}" destId="{3BE6A975-E94D-4961-AA1A-C31222EA1868}" srcOrd="3" destOrd="0" presId="urn:microsoft.com/office/officeart/2005/8/layout/radial6"/>
    <dgm:cxn modelId="{1FDBBC25-F8B8-45C0-90A8-C02651EF5615}" type="presParOf" srcId="{5D2945AC-A11B-4D21-9478-D05069ADF881}" destId="{2C573BF4-327D-4B36-BC64-C0BC5B03CB48}" srcOrd="4" destOrd="0" presId="urn:microsoft.com/office/officeart/2005/8/layout/radial6"/>
    <dgm:cxn modelId="{FDE3DD0A-8802-449B-8DCF-49585BA0C005}" type="presParOf" srcId="{5D2945AC-A11B-4D21-9478-D05069ADF881}" destId="{F40EB13B-7028-41E6-82F6-9296165146F5}" srcOrd="5" destOrd="0" presId="urn:microsoft.com/office/officeart/2005/8/layout/radial6"/>
    <dgm:cxn modelId="{048EDA40-18F0-46A6-80B7-610FD83A794F}" type="presParOf" srcId="{5D2945AC-A11B-4D21-9478-D05069ADF881}" destId="{4E05C815-BE58-4E51-9788-C999F40BD336}" srcOrd="6" destOrd="0" presId="urn:microsoft.com/office/officeart/2005/8/layout/radial6"/>
    <dgm:cxn modelId="{9AFBAB85-7887-4CD0-AAED-C77E02A66077}" type="presParOf" srcId="{5D2945AC-A11B-4D21-9478-D05069ADF881}" destId="{EBE8C96F-BC6F-4799-B972-B5A768610DE3}" srcOrd="7" destOrd="0" presId="urn:microsoft.com/office/officeart/2005/8/layout/radial6"/>
    <dgm:cxn modelId="{6B11AF46-57D0-4809-999E-9BE7C018343D}" type="presParOf" srcId="{5D2945AC-A11B-4D21-9478-D05069ADF881}" destId="{46EAB05D-DFCA-43D5-9F86-56188EA54FCE}" srcOrd="8" destOrd="0" presId="urn:microsoft.com/office/officeart/2005/8/layout/radial6"/>
    <dgm:cxn modelId="{CB24CA49-9A62-4AC0-9FBE-E8098B7134E9}" type="presParOf" srcId="{5D2945AC-A11B-4D21-9478-D05069ADF881}" destId="{0126FFB4-6C06-488D-8EBE-E1749A6F94F4}" srcOrd="9" destOrd="0" presId="urn:microsoft.com/office/officeart/2005/8/layout/radial6"/>
    <dgm:cxn modelId="{6D6644D0-2FDD-4213-9263-1F10431F06A2}" type="presParOf" srcId="{5D2945AC-A11B-4D21-9478-D05069ADF881}" destId="{93E701F7-9AD4-42B2-B510-47B31BDDE14D}" srcOrd="10" destOrd="0" presId="urn:microsoft.com/office/officeart/2005/8/layout/radial6"/>
    <dgm:cxn modelId="{94958DE0-C990-4DA8-AEDA-89FC7B91287A}" type="presParOf" srcId="{5D2945AC-A11B-4D21-9478-D05069ADF881}" destId="{20C96CCE-E8D3-4BAD-8110-41549773959C}" srcOrd="11" destOrd="0" presId="urn:microsoft.com/office/officeart/2005/8/layout/radial6"/>
    <dgm:cxn modelId="{9FBE4759-78D8-41DD-AF7B-EB0714F45558}" type="presParOf" srcId="{5D2945AC-A11B-4D21-9478-D05069ADF881}" destId="{BC88EEEE-0DFB-40DB-B0B7-91AA86AC648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6706D8-E266-4228-B4B5-51C14938433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599CD15-956C-4CC7-8C1E-51C6B3A4CAFB}">
      <dgm:prSet custT="1"/>
      <dgm:spPr/>
      <dgm:t>
        <a:bodyPr/>
        <a:lstStyle/>
        <a:p>
          <a:pPr rtl="0"/>
          <a:r>
            <a:rPr lang="en-US" sz="2400" b="1" dirty="0" smtClean="0"/>
            <a:t>Purpose</a:t>
          </a:r>
          <a:endParaRPr lang="th-TH" sz="2400" dirty="0"/>
        </a:p>
      </dgm:t>
    </dgm:pt>
    <dgm:pt modelId="{AD819E46-13D3-4E24-A094-0E8E5DACF12A}" type="parTrans" cxnId="{D3E62D0A-3979-4EF0-A405-0480E914F237}">
      <dgm:prSet/>
      <dgm:spPr/>
      <dgm:t>
        <a:bodyPr/>
        <a:lstStyle/>
        <a:p>
          <a:endParaRPr lang="th-TH"/>
        </a:p>
      </dgm:t>
    </dgm:pt>
    <dgm:pt modelId="{57BE2C43-F3C5-42A2-925B-457159189259}" type="sibTrans" cxnId="{D3E62D0A-3979-4EF0-A405-0480E914F237}">
      <dgm:prSet/>
      <dgm:spPr/>
      <dgm:t>
        <a:bodyPr/>
        <a:lstStyle/>
        <a:p>
          <a:endParaRPr lang="th-TH"/>
        </a:p>
      </dgm:t>
    </dgm:pt>
    <dgm:pt modelId="{45588D18-616D-40B1-9F03-6114C6813FE9}">
      <dgm:prSet custT="1"/>
      <dgm:spPr/>
      <dgm:t>
        <a:bodyPr/>
        <a:lstStyle/>
        <a:p>
          <a:pPr rtl="0"/>
          <a:r>
            <a:rPr lang="en-US" sz="2400" b="1" dirty="0" smtClean="0"/>
            <a:t>Process</a:t>
          </a:r>
          <a:endParaRPr lang="th-TH" sz="2400" dirty="0"/>
        </a:p>
      </dgm:t>
    </dgm:pt>
    <dgm:pt modelId="{E7C2D189-7721-4BAC-A499-267AFD5D0BBC}" type="parTrans" cxnId="{2696DE22-4698-4FFF-8BCC-D531021130BB}">
      <dgm:prSet/>
      <dgm:spPr/>
      <dgm:t>
        <a:bodyPr/>
        <a:lstStyle/>
        <a:p>
          <a:endParaRPr lang="th-TH"/>
        </a:p>
      </dgm:t>
    </dgm:pt>
    <dgm:pt modelId="{587DED99-7D61-4E08-BCF4-B2D41DA9DD9E}" type="sibTrans" cxnId="{2696DE22-4698-4FFF-8BCC-D531021130BB}">
      <dgm:prSet/>
      <dgm:spPr/>
      <dgm:t>
        <a:bodyPr/>
        <a:lstStyle/>
        <a:p>
          <a:endParaRPr lang="th-TH"/>
        </a:p>
      </dgm:t>
    </dgm:pt>
    <dgm:pt modelId="{ECB8DBEE-3C40-4156-A200-AC7CDBAD46EE}">
      <dgm:prSet custT="1"/>
      <dgm:spPr/>
      <dgm:t>
        <a:bodyPr/>
        <a:lstStyle/>
        <a:p>
          <a:pPr rtl="0"/>
          <a:r>
            <a:rPr lang="en-US" sz="1800" b="1" dirty="0" smtClean="0"/>
            <a:t>performance </a:t>
          </a:r>
          <a:endParaRPr lang="th-TH" sz="1800" dirty="0"/>
        </a:p>
      </dgm:t>
    </dgm:pt>
    <dgm:pt modelId="{68275392-8E93-41B1-8737-204C18091857}" type="parTrans" cxnId="{6FD1B088-F5B3-4094-8CFF-7B3542BA35E3}">
      <dgm:prSet/>
      <dgm:spPr/>
      <dgm:t>
        <a:bodyPr/>
        <a:lstStyle/>
        <a:p>
          <a:endParaRPr lang="th-TH"/>
        </a:p>
      </dgm:t>
    </dgm:pt>
    <dgm:pt modelId="{1CB4AF82-77F4-4A07-8F6F-413B19EE1584}" type="sibTrans" cxnId="{6FD1B088-F5B3-4094-8CFF-7B3542BA35E3}">
      <dgm:prSet/>
      <dgm:spPr/>
      <dgm:t>
        <a:bodyPr/>
        <a:lstStyle/>
        <a:p>
          <a:endParaRPr lang="th-TH"/>
        </a:p>
      </dgm:t>
    </dgm:pt>
    <dgm:pt modelId="{BC900B57-6727-40AD-871A-44190745CBE6}" type="pres">
      <dgm:prSet presAssocID="{286706D8-E266-4228-B4B5-51C14938433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E6F52C0-4E75-41E5-A226-D07DD2CF21A9}" type="pres">
      <dgm:prSet presAssocID="{4599CD15-956C-4CC7-8C1E-51C6B3A4CAFB}" presName="circ1" presStyleLbl="vennNode1" presStyleIdx="0" presStyleCnt="3"/>
      <dgm:spPr/>
      <dgm:t>
        <a:bodyPr/>
        <a:lstStyle/>
        <a:p>
          <a:endParaRPr lang="th-TH"/>
        </a:p>
      </dgm:t>
    </dgm:pt>
    <dgm:pt modelId="{DEB2ADA6-A747-4F35-ACA0-427786AB6B52}" type="pres">
      <dgm:prSet presAssocID="{4599CD15-956C-4CC7-8C1E-51C6B3A4CAF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D978E37-E763-433A-B4D7-9757D7AD2F6E}" type="pres">
      <dgm:prSet presAssocID="{45588D18-616D-40B1-9F03-6114C6813FE9}" presName="circ2" presStyleLbl="vennNode1" presStyleIdx="1" presStyleCnt="3"/>
      <dgm:spPr/>
      <dgm:t>
        <a:bodyPr/>
        <a:lstStyle/>
        <a:p>
          <a:endParaRPr lang="th-TH"/>
        </a:p>
      </dgm:t>
    </dgm:pt>
    <dgm:pt modelId="{C487D2F0-6C6D-4B69-AAEF-FF1523272EBB}" type="pres">
      <dgm:prSet presAssocID="{45588D18-616D-40B1-9F03-6114C6813FE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5AC845B-DCAA-4953-B623-36CF5B21F3F0}" type="pres">
      <dgm:prSet presAssocID="{ECB8DBEE-3C40-4156-A200-AC7CDBAD46EE}" presName="circ3" presStyleLbl="vennNode1" presStyleIdx="2" presStyleCnt="3" custScaleX="101493"/>
      <dgm:spPr/>
      <dgm:t>
        <a:bodyPr/>
        <a:lstStyle/>
        <a:p>
          <a:endParaRPr lang="th-TH"/>
        </a:p>
      </dgm:t>
    </dgm:pt>
    <dgm:pt modelId="{D4C7D094-C70B-4C18-8148-72D05F7DEA96}" type="pres">
      <dgm:prSet presAssocID="{ECB8DBEE-3C40-4156-A200-AC7CDBAD46E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FD1B088-F5B3-4094-8CFF-7B3542BA35E3}" srcId="{286706D8-E266-4228-B4B5-51C14938433F}" destId="{ECB8DBEE-3C40-4156-A200-AC7CDBAD46EE}" srcOrd="2" destOrd="0" parTransId="{68275392-8E93-41B1-8737-204C18091857}" sibTransId="{1CB4AF82-77F4-4A07-8F6F-413B19EE1584}"/>
    <dgm:cxn modelId="{D0A9A440-2D2F-4119-A857-A61437E0ABAA}" type="presOf" srcId="{45588D18-616D-40B1-9F03-6114C6813FE9}" destId="{0D978E37-E763-433A-B4D7-9757D7AD2F6E}" srcOrd="0" destOrd="0" presId="urn:microsoft.com/office/officeart/2005/8/layout/venn1"/>
    <dgm:cxn modelId="{45B9197F-57E9-49D3-A129-D97B1092BE87}" type="presOf" srcId="{4599CD15-956C-4CC7-8C1E-51C6B3A4CAFB}" destId="{8E6F52C0-4E75-41E5-A226-D07DD2CF21A9}" srcOrd="0" destOrd="0" presId="urn:microsoft.com/office/officeart/2005/8/layout/venn1"/>
    <dgm:cxn modelId="{DA08AA28-9313-438A-872F-1D3EABC5E59F}" type="presOf" srcId="{ECB8DBEE-3C40-4156-A200-AC7CDBAD46EE}" destId="{B5AC845B-DCAA-4953-B623-36CF5B21F3F0}" srcOrd="0" destOrd="0" presId="urn:microsoft.com/office/officeart/2005/8/layout/venn1"/>
    <dgm:cxn modelId="{ABDA37AC-7FDA-412F-B676-1FA55DF0A6C7}" type="presOf" srcId="{ECB8DBEE-3C40-4156-A200-AC7CDBAD46EE}" destId="{D4C7D094-C70B-4C18-8148-72D05F7DEA96}" srcOrd="1" destOrd="0" presId="urn:microsoft.com/office/officeart/2005/8/layout/venn1"/>
    <dgm:cxn modelId="{D3E62D0A-3979-4EF0-A405-0480E914F237}" srcId="{286706D8-E266-4228-B4B5-51C14938433F}" destId="{4599CD15-956C-4CC7-8C1E-51C6B3A4CAFB}" srcOrd="0" destOrd="0" parTransId="{AD819E46-13D3-4E24-A094-0E8E5DACF12A}" sibTransId="{57BE2C43-F3C5-42A2-925B-457159189259}"/>
    <dgm:cxn modelId="{2696DE22-4698-4FFF-8BCC-D531021130BB}" srcId="{286706D8-E266-4228-B4B5-51C14938433F}" destId="{45588D18-616D-40B1-9F03-6114C6813FE9}" srcOrd="1" destOrd="0" parTransId="{E7C2D189-7721-4BAC-A499-267AFD5D0BBC}" sibTransId="{587DED99-7D61-4E08-BCF4-B2D41DA9DD9E}"/>
    <dgm:cxn modelId="{9EF38AE2-DF03-4AC7-B3D0-309564F019C4}" type="presOf" srcId="{4599CD15-956C-4CC7-8C1E-51C6B3A4CAFB}" destId="{DEB2ADA6-A747-4F35-ACA0-427786AB6B52}" srcOrd="1" destOrd="0" presId="urn:microsoft.com/office/officeart/2005/8/layout/venn1"/>
    <dgm:cxn modelId="{58A74BA9-EE21-46C8-8261-D4EDE613EA40}" type="presOf" srcId="{45588D18-616D-40B1-9F03-6114C6813FE9}" destId="{C487D2F0-6C6D-4B69-AAEF-FF1523272EBB}" srcOrd="1" destOrd="0" presId="urn:microsoft.com/office/officeart/2005/8/layout/venn1"/>
    <dgm:cxn modelId="{371020FC-F47D-42A4-8440-15BAA02F7B3B}" type="presOf" srcId="{286706D8-E266-4228-B4B5-51C14938433F}" destId="{BC900B57-6727-40AD-871A-44190745CBE6}" srcOrd="0" destOrd="0" presId="urn:microsoft.com/office/officeart/2005/8/layout/venn1"/>
    <dgm:cxn modelId="{B26CF456-025C-4576-9612-C8290826CF94}" type="presParOf" srcId="{BC900B57-6727-40AD-871A-44190745CBE6}" destId="{8E6F52C0-4E75-41E5-A226-D07DD2CF21A9}" srcOrd="0" destOrd="0" presId="urn:microsoft.com/office/officeart/2005/8/layout/venn1"/>
    <dgm:cxn modelId="{9FFC2E8E-1686-4F6D-BABA-2C79E28F67F4}" type="presParOf" srcId="{BC900B57-6727-40AD-871A-44190745CBE6}" destId="{DEB2ADA6-A747-4F35-ACA0-427786AB6B52}" srcOrd="1" destOrd="0" presId="urn:microsoft.com/office/officeart/2005/8/layout/venn1"/>
    <dgm:cxn modelId="{34295E91-4E2A-4E75-B24C-1AEB08E52D1A}" type="presParOf" srcId="{BC900B57-6727-40AD-871A-44190745CBE6}" destId="{0D978E37-E763-433A-B4D7-9757D7AD2F6E}" srcOrd="2" destOrd="0" presId="urn:microsoft.com/office/officeart/2005/8/layout/venn1"/>
    <dgm:cxn modelId="{E97C994B-2780-4D62-8955-78FD75B10051}" type="presParOf" srcId="{BC900B57-6727-40AD-871A-44190745CBE6}" destId="{C487D2F0-6C6D-4B69-AAEF-FF1523272EBB}" srcOrd="3" destOrd="0" presId="urn:microsoft.com/office/officeart/2005/8/layout/venn1"/>
    <dgm:cxn modelId="{FD03962D-985A-4287-803C-88600D81C9A0}" type="presParOf" srcId="{BC900B57-6727-40AD-871A-44190745CBE6}" destId="{B5AC845B-DCAA-4953-B623-36CF5B21F3F0}" srcOrd="4" destOrd="0" presId="urn:microsoft.com/office/officeart/2005/8/layout/venn1"/>
    <dgm:cxn modelId="{73EC67C9-ECE8-4FC1-B84B-18EB2795560E}" type="presParOf" srcId="{BC900B57-6727-40AD-871A-44190745CBE6}" destId="{D4C7D094-C70B-4C18-8148-72D05F7DEA9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8EEEE-0DFB-40DB-B0B7-91AA86AC6487}">
      <dsp:nvSpPr>
        <dsp:cNvPr id="0" name=""/>
        <dsp:cNvSpPr/>
      </dsp:nvSpPr>
      <dsp:spPr>
        <a:xfrm>
          <a:off x="2325445" y="501992"/>
          <a:ext cx="3607082" cy="3607082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6FFB4-6C06-488D-8EBE-E1749A6F94F4}">
      <dsp:nvSpPr>
        <dsp:cNvPr id="0" name=""/>
        <dsp:cNvSpPr/>
      </dsp:nvSpPr>
      <dsp:spPr>
        <a:xfrm>
          <a:off x="2325445" y="502033"/>
          <a:ext cx="3607082" cy="3607082"/>
        </a:xfrm>
        <a:prstGeom prst="blockArc">
          <a:avLst>
            <a:gd name="adj1" fmla="val 5376530"/>
            <a:gd name="adj2" fmla="val 10800080"/>
            <a:gd name="adj3" fmla="val 4641"/>
          </a:avLst>
        </a:prstGeo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5C815-BE58-4E51-9788-C999F40BD336}">
      <dsp:nvSpPr>
        <dsp:cNvPr id="0" name=""/>
        <dsp:cNvSpPr/>
      </dsp:nvSpPr>
      <dsp:spPr>
        <a:xfrm>
          <a:off x="2377149" y="502439"/>
          <a:ext cx="3607082" cy="3607082"/>
        </a:xfrm>
        <a:prstGeom prst="blockArc">
          <a:avLst>
            <a:gd name="adj1" fmla="val 6020"/>
            <a:gd name="adj2" fmla="val 5477433"/>
            <a:gd name="adj3" fmla="val 4641"/>
          </a:avLst>
        </a:prstGeo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E6A975-E94D-4961-AA1A-C31222EA1868}">
      <dsp:nvSpPr>
        <dsp:cNvPr id="0" name=""/>
        <dsp:cNvSpPr/>
      </dsp:nvSpPr>
      <dsp:spPr>
        <a:xfrm>
          <a:off x="2400165" y="501233"/>
          <a:ext cx="3607082" cy="3607082"/>
        </a:xfrm>
        <a:prstGeom prst="blockArc">
          <a:avLst>
            <a:gd name="adj1" fmla="val 16099084"/>
            <a:gd name="adj2" fmla="val 8374"/>
            <a:gd name="adj3" fmla="val 4641"/>
          </a:avLst>
        </a:prstGeom>
        <a:solidFill>
          <a:srgbClr val="0F6FC6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37BE2-849F-42AB-8B73-12B83CC6E349}">
      <dsp:nvSpPr>
        <dsp:cNvPr id="0" name=""/>
        <dsp:cNvSpPr/>
      </dsp:nvSpPr>
      <dsp:spPr>
        <a:xfrm>
          <a:off x="3298191" y="1474738"/>
          <a:ext cx="1661591" cy="1661591"/>
        </a:xfrm>
        <a:prstGeom prst="ellipse">
          <a:avLst/>
        </a:prstGeom>
        <a:solidFill>
          <a:srgbClr val="002060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ysClr val="window" lastClr="FFFFFF"/>
              </a:solidFill>
              <a:latin typeface="Constantia"/>
              <a:ea typeface="+mn-ea"/>
              <a:cs typeface="Browallia New"/>
            </a:rPr>
            <a:t>การพัฒนา</a:t>
          </a:r>
          <a:endParaRPr lang="th-TH" sz="2800" b="1" kern="1200" dirty="0">
            <a:solidFill>
              <a:sysClr val="window" lastClr="FFFFFF"/>
            </a:solidFill>
            <a:latin typeface="Constantia"/>
            <a:ea typeface="+mn-ea"/>
            <a:cs typeface="Browallia New"/>
          </a:endParaRPr>
        </a:p>
      </dsp:txBody>
      <dsp:txXfrm>
        <a:off x="3541525" y="1718072"/>
        <a:ext cx="1174923" cy="1174923"/>
      </dsp:txXfrm>
    </dsp:sp>
    <dsp:sp modelId="{AB111B2A-46C3-401D-81A1-922669C638F6}">
      <dsp:nvSpPr>
        <dsp:cNvPr id="0" name=""/>
        <dsp:cNvSpPr/>
      </dsp:nvSpPr>
      <dsp:spPr>
        <a:xfrm>
          <a:off x="3384239" y="-117784"/>
          <a:ext cx="1489495" cy="1323298"/>
        </a:xfrm>
        <a:prstGeom prst="ellipse">
          <a:avLst/>
        </a:prstGeom>
        <a:solidFill>
          <a:srgbClr val="04617B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P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ysClr val="window" lastClr="FFFFFF"/>
              </a:solidFill>
              <a:latin typeface="Constantia"/>
              <a:ea typeface="+mn-ea"/>
              <a:cs typeface="Browallia New"/>
            </a:rPr>
            <a:t> เชิงรุก การค้นหา</a:t>
          </a:r>
          <a:endParaRPr lang="th-TH" sz="2400" b="1" kern="1200" dirty="0">
            <a:solidFill>
              <a:sysClr val="window" lastClr="FFFFFF"/>
            </a:solidFill>
            <a:latin typeface="Constantia"/>
            <a:ea typeface="+mn-ea"/>
            <a:cs typeface="Browallia New"/>
          </a:endParaRPr>
        </a:p>
      </dsp:txBody>
      <dsp:txXfrm>
        <a:off x="3602370" y="76009"/>
        <a:ext cx="1053233" cy="935712"/>
      </dsp:txXfrm>
    </dsp:sp>
    <dsp:sp modelId="{2C573BF4-327D-4B36-BC64-C0BC5B03CB48}">
      <dsp:nvSpPr>
        <dsp:cNvPr id="0" name=""/>
        <dsp:cNvSpPr/>
      </dsp:nvSpPr>
      <dsp:spPr>
        <a:xfrm>
          <a:off x="5135331" y="1615431"/>
          <a:ext cx="1614053" cy="1387269"/>
        </a:xfrm>
        <a:prstGeom prst="ellipse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ysClr val="window" lastClr="FFFFFF"/>
              </a:solidFill>
              <a:latin typeface="Constantia"/>
              <a:ea typeface="+mn-ea"/>
              <a:cs typeface="Browallia New"/>
            </a:rPr>
            <a:t>คลินิกวัณโรค</a:t>
          </a:r>
          <a:endParaRPr lang="th-TH" sz="2200" b="1" kern="1200" dirty="0">
            <a:solidFill>
              <a:sysClr val="window" lastClr="FFFFFF"/>
            </a:solidFill>
            <a:latin typeface="Constantia"/>
            <a:ea typeface="+mn-ea"/>
            <a:cs typeface="Browallia New"/>
          </a:endParaRPr>
        </a:p>
      </dsp:txBody>
      <dsp:txXfrm>
        <a:off x="5371704" y="1818592"/>
        <a:ext cx="1141307" cy="980947"/>
      </dsp:txXfrm>
    </dsp:sp>
    <dsp:sp modelId="{EBE8C96F-BC6F-4799-B972-B5A768610DE3}">
      <dsp:nvSpPr>
        <dsp:cNvPr id="0" name=""/>
        <dsp:cNvSpPr/>
      </dsp:nvSpPr>
      <dsp:spPr>
        <a:xfrm>
          <a:off x="3337936" y="3325561"/>
          <a:ext cx="1606155" cy="1483284"/>
        </a:xfrm>
        <a:prstGeom prst="ellipse">
          <a:avLst/>
        </a:prstGeom>
        <a:solidFill>
          <a:srgbClr val="00B050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C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ysClr val="window" lastClr="FFFFFF"/>
              </a:solidFill>
              <a:latin typeface="Constantia"/>
              <a:ea typeface="+mn-ea"/>
              <a:cs typeface="Browallia New"/>
            </a:rPr>
            <a:t>ติดตาม ประเมินผล</a:t>
          </a:r>
          <a:endParaRPr lang="th-TH" sz="2400" b="1" kern="1200" dirty="0">
            <a:solidFill>
              <a:sysClr val="window" lastClr="FFFFFF"/>
            </a:solidFill>
            <a:latin typeface="Constantia"/>
            <a:ea typeface="+mn-ea"/>
            <a:cs typeface="Browallia New"/>
          </a:endParaRPr>
        </a:p>
      </dsp:txBody>
      <dsp:txXfrm>
        <a:off x="3573152" y="3542783"/>
        <a:ext cx="1135723" cy="1048840"/>
      </dsp:txXfrm>
    </dsp:sp>
    <dsp:sp modelId="{93E701F7-9AD4-42B2-B510-47B31BDDE14D}">
      <dsp:nvSpPr>
        <dsp:cNvPr id="0" name=""/>
        <dsp:cNvSpPr/>
      </dsp:nvSpPr>
      <dsp:spPr>
        <a:xfrm>
          <a:off x="1531916" y="1611899"/>
          <a:ext cx="1670801" cy="1387269"/>
        </a:xfrm>
        <a:prstGeom prst="ellipse">
          <a:avLst/>
        </a:prstGeom>
        <a:solidFill>
          <a:srgbClr val="7030A0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ysClr val="window" lastClr="FFFFFF"/>
              </a:solidFill>
              <a:latin typeface="Constantia"/>
              <a:ea typeface="+mn-ea"/>
              <a:cs typeface="Browallia New"/>
            </a:rPr>
            <a:t>แก้ไขและปรับปรุง</a:t>
          </a:r>
          <a:endParaRPr lang="th-TH" sz="2400" b="1" kern="1200" dirty="0">
            <a:solidFill>
              <a:sysClr val="window" lastClr="FFFFFF"/>
            </a:solidFill>
            <a:latin typeface="Constantia"/>
            <a:ea typeface="+mn-ea"/>
            <a:cs typeface="Browallia New"/>
          </a:endParaRPr>
        </a:p>
      </dsp:txBody>
      <dsp:txXfrm>
        <a:off x="1776599" y="1815060"/>
        <a:ext cx="1181435" cy="980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F52C0-4E75-41E5-A226-D07DD2CF21A9}">
      <dsp:nvSpPr>
        <dsp:cNvPr id="0" name=""/>
        <dsp:cNvSpPr/>
      </dsp:nvSpPr>
      <dsp:spPr>
        <a:xfrm>
          <a:off x="2725489" y="50326"/>
          <a:ext cx="2415654" cy="241565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Purpose</a:t>
          </a:r>
          <a:endParaRPr lang="th-TH" sz="2400" kern="1200" dirty="0"/>
        </a:p>
      </dsp:txBody>
      <dsp:txXfrm>
        <a:off x="3047576" y="473065"/>
        <a:ext cx="1771480" cy="1087044"/>
      </dsp:txXfrm>
    </dsp:sp>
    <dsp:sp modelId="{0D978E37-E763-433A-B4D7-9757D7AD2F6E}">
      <dsp:nvSpPr>
        <dsp:cNvPr id="0" name=""/>
        <dsp:cNvSpPr/>
      </dsp:nvSpPr>
      <dsp:spPr>
        <a:xfrm>
          <a:off x="3597137" y="1560110"/>
          <a:ext cx="2415654" cy="241565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Process</a:t>
          </a:r>
          <a:endParaRPr lang="th-TH" sz="2400" kern="1200" dirty="0"/>
        </a:p>
      </dsp:txBody>
      <dsp:txXfrm>
        <a:off x="4335925" y="2184154"/>
        <a:ext cx="1449392" cy="1328610"/>
      </dsp:txXfrm>
    </dsp:sp>
    <dsp:sp modelId="{B5AC845B-DCAA-4953-B623-36CF5B21F3F0}">
      <dsp:nvSpPr>
        <dsp:cNvPr id="0" name=""/>
        <dsp:cNvSpPr/>
      </dsp:nvSpPr>
      <dsp:spPr>
        <a:xfrm>
          <a:off x="1835807" y="1560110"/>
          <a:ext cx="2451720" cy="241565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performance </a:t>
          </a:r>
          <a:endParaRPr lang="th-TH" sz="1800" kern="1200" dirty="0"/>
        </a:p>
      </dsp:txBody>
      <dsp:txXfrm>
        <a:off x="2066677" y="2184154"/>
        <a:ext cx="1471032" cy="1328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945CA-02F3-4A86-96EE-1D5E0F007546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DFE66-F4ED-49B9-8E13-855DFCD179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432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DFE66-F4ED-49B9-8E13-855DFCD1797C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2374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648200"/>
            <a:ext cx="4876800" cy="1752600"/>
          </a:xfrm>
        </p:spPr>
        <p:txBody>
          <a:bodyPr>
            <a:noAutofit/>
          </a:bodyPr>
          <a:lstStyle/>
          <a:p>
            <a:pPr algn="l"/>
            <a:r>
              <a:rPr lang="th-TH" sz="2800" b="1" dirty="0" smtClean="0">
                <a:latin typeface="TH Sarabun New" pitchFamily="34" charset="-34"/>
                <a:cs typeface="TH Sarabun New" pitchFamily="34" charset="-34"/>
              </a:rPr>
              <a:t>สุบงกช อุตสาหะ</a:t>
            </a:r>
            <a:r>
              <a:rPr lang="th-TH" sz="2800" b="1" dirty="0">
                <a:latin typeface="TH Sarabun New" pitchFamily="34" charset="-34"/>
                <a:cs typeface="TH Sarabun New" pitchFamily="34" charset="-34"/>
              </a:rPr>
              <a:t>	</a:t>
            </a:r>
            <a:endParaRPr lang="th-TH" sz="2800" b="1" dirty="0" smtClean="0">
              <a:latin typeface="TH Sarabun New" pitchFamily="34" charset="-34"/>
              <a:cs typeface="TH Sarabun New" pitchFamily="34" charset="-34"/>
            </a:endParaRPr>
          </a:p>
          <a:p>
            <a:pPr algn="l"/>
            <a:r>
              <a:rPr lang="th-TH" sz="2800" b="1" dirty="0" smtClean="0">
                <a:latin typeface="TH Sarabun New" pitchFamily="34" charset="-34"/>
                <a:cs typeface="TH Sarabun New" pitchFamily="34" charset="-34"/>
              </a:rPr>
              <a:t>กลุ่มงานเวชศาสตร์ครอบครัวและบริการปฐมภูมิ </a:t>
            </a:r>
          </a:p>
          <a:p>
            <a:pPr algn="l"/>
            <a:r>
              <a:rPr lang="th-TH" sz="2800" b="1" dirty="0" smtClean="0">
                <a:latin typeface="TH Sarabun New" pitchFamily="34" charset="-34"/>
                <a:cs typeface="TH Sarabun New" pitchFamily="34" charset="-34"/>
              </a:rPr>
              <a:t>โทรศัพท์</a:t>
            </a:r>
            <a:r>
              <a:rPr lang="th-TH" sz="2800" b="1" dirty="0"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2800" b="1" dirty="0" smtClean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en-US" sz="2400" b="1" dirty="0" smtClean="0">
                <a:latin typeface="TH Sarabun New" pitchFamily="34" charset="-34"/>
                <a:cs typeface="TH Sarabun New" pitchFamily="34" charset="-34"/>
              </a:rPr>
              <a:t>091 8263181</a:t>
            </a:r>
            <a:r>
              <a:rPr lang="th-TH" sz="2400" b="1" dirty="0" smtClean="0">
                <a:latin typeface="TH Sarabun New" pitchFamily="34" charset="-34"/>
                <a:cs typeface="TH Sarabun New" pitchFamily="34" charset="-34"/>
              </a:rPr>
              <a:t>  </a:t>
            </a:r>
            <a:endParaRPr lang="en-US" sz="2400" b="1" dirty="0">
              <a:latin typeface="TH Sarabun New" pitchFamily="34" charset="-34"/>
              <a:cs typeface="TH Sarabun New" pitchFamily="34" charset="-34"/>
            </a:endParaRPr>
          </a:p>
          <a:p>
            <a:pPr algn="l"/>
            <a:r>
              <a:rPr lang="en-US" sz="2400" b="1" dirty="0" smtClean="0">
                <a:latin typeface="TH Sarabun New" pitchFamily="34" charset="-34"/>
                <a:cs typeface="TH Sarabun New" pitchFamily="34" charset="-34"/>
              </a:rPr>
              <a:t>tutu_6727@hotmail.co.th</a:t>
            </a:r>
            <a:endParaRPr lang="en-US" sz="2400" b="1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Picture 4" descr="C:\Users\Wech\Desktop\DSC_779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79950"/>
            <a:ext cx="2265218" cy="170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257" y="3735364"/>
            <a:ext cx="2286000" cy="170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 4"/>
          <p:cNvSpPr/>
          <p:nvPr/>
        </p:nvSpPr>
        <p:spPr>
          <a:xfrm>
            <a:off x="533400" y="533400"/>
            <a:ext cx="8153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การพัฒนาคุณภาพ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ดูแลรักษาผู้ติดเชื้อ</a:t>
            </a:r>
            <a:r>
              <a:rPr lang="th-TH" sz="4400" b="1" dirty="0" err="1"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ไอ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วี</a:t>
            </a:r>
          </a:p>
          <a:p>
            <a:pPr algn="ctr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ป่วยเป็นวัณ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โรค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>
                <a:latin typeface="TH SarabunPSK" pitchFamily="34" charset="-34"/>
                <a:cs typeface="TH SarabunPSK" pitchFamily="34" charset="-34"/>
              </a:rPr>
            </a:b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514602" y="1982450"/>
            <a:ext cx="411479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h-TH" sz="4400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44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โรงพยาบาลกันตัง</a:t>
            </a:r>
          </a:p>
          <a:p>
            <a:pPr algn="ctr"/>
            <a:r>
              <a:rPr lang="th-TH" sz="44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ขนาด </a:t>
            </a:r>
            <a:r>
              <a:rPr lang="en-US" sz="44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60 </a:t>
            </a:r>
            <a:r>
              <a:rPr lang="th-TH" sz="44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เตียง</a:t>
            </a:r>
            <a:endParaRPr lang="th-TH" sz="4400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567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ทบทวน</a:t>
            </a:r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สถานการณ์วัณโรคและโรคเอดส์ในโรงพยาบาลโดย</a:t>
            </a:r>
            <a:r>
              <a:rPr lang="th-TH" sz="3600" b="1" dirty="0" err="1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ทีมสห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วิชาชีพ</a:t>
            </a:r>
            <a:endParaRPr lang="th-TH" sz="3600" b="1" dirty="0"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ทบทวนตัวชี้วัดที่เกี่ยวข้องในการดำเนินงานผสมผสานวัณโรคและโรคเอดส์ย้อนหลัง</a:t>
            </a:r>
            <a:r>
              <a:rPr lang="en-US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3</a:t>
            </a:r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ปี</a:t>
            </a:r>
            <a:endParaRPr lang="th-TH" sz="3600" dirty="0"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จัดทำแนวทางการดูแลผู้ป่วยวัณโรคและเอดส์</a:t>
            </a:r>
          </a:p>
          <a:p>
            <a:pPr>
              <a:lnSpc>
                <a:spcPct val="90000"/>
              </a:lnSpc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จัดอบรมและฝึกทักษะในการปฏิบัติงานวัณโรคในระบบ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DOTS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แก่เจ้าหน้าที่สาธารณสุข , อาสาสมัครสาธารณสุขประจำหมู่บ้าน (</a:t>
            </a:r>
            <a:r>
              <a:rPr lang="th-TH" sz="3600" b="1" dirty="0" err="1">
                <a:latin typeface="TH SarabunPSK" pitchFamily="34" charset="-34"/>
                <a:cs typeface="TH SarabunPSK" pitchFamily="34" charset="-34"/>
              </a:rPr>
              <a:t>อส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ม.) ที่ทำหน้าที่พี่เลี้ยงผู้ป่วยวัณโรคตาม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กลุ่มเป้าหมาย</a:t>
            </a:r>
          </a:p>
          <a:p>
            <a:pPr>
              <a:lnSpc>
                <a:spcPct val="90000"/>
              </a:lnSpc>
            </a:pPr>
            <a:endParaRPr lang="th-TH" sz="35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90000"/>
              </a:lnSpc>
            </a:pPr>
            <a:endParaRPr lang="th-TH" sz="6500" b="1" dirty="0"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endParaRPr lang="th-TH" sz="30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dirty="0" smtClean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/>
            </a:r>
            <a:br>
              <a:rPr lang="en-US" sz="4400" dirty="0" smtClean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</a:br>
            <a:r>
              <a:rPr lang="en-US" sz="4400" dirty="0" smtClean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2</a:t>
            </a:r>
            <a:r>
              <a:rPr lang="en-US" sz="4400" dirty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.</a:t>
            </a:r>
            <a:r>
              <a:rPr lang="th-TH" sz="4400" dirty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 </a:t>
            </a:r>
            <a:r>
              <a:rPr lang="th-TH" sz="4400" u="sng" dirty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พัฒนาบุคลากร</a:t>
            </a:r>
            <a:br>
              <a:rPr lang="th-TH" sz="4400" u="sng" dirty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9411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มีการส่งต่อข้อมูลคืนสู่ชุมชน</a:t>
            </a:r>
            <a:r>
              <a:rPr lang="en-US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</a:t>
            </a:r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เพื่อติดตามการ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รักษา</a:t>
            </a:r>
            <a:r>
              <a:rPr lang="en-US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/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ควบคุมโรค</a:t>
            </a:r>
          </a:p>
          <a:p>
            <a:pPr>
              <a:lnSpc>
                <a:spcPct val="90000"/>
              </a:lnSpc>
            </a:pP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พัฒนาการทำ </a:t>
            </a:r>
            <a:r>
              <a:rPr lang="en-US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DOT 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โดย จนท.</a:t>
            </a:r>
            <a:r>
              <a:rPr lang="en-US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/</a:t>
            </a:r>
            <a:r>
              <a:rPr lang="th-TH" sz="3600" b="1" dirty="0" err="1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อส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ม.ให้เข้มแข็งและต่อเนื่อง</a:t>
            </a:r>
          </a:p>
          <a:p>
            <a:pPr>
              <a:lnSpc>
                <a:spcPct val="90000"/>
              </a:lnSpc>
            </a:pP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มี</a:t>
            </a:r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เครือข่ายผู้ติด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เชื้อเพื่อ</a:t>
            </a:r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ติดตามดูแลผู้ป่วยในชุมชน</a:t>
            </a:r>
          </a:p>
          <a:p>
            <a:pPr>
              <a:lnSpc>
                <a:spcPct val="90000"/>
              </a:lnSpc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มีระบบติดตามเยี่ยมบ้านผู้ป่วยรายใหม่ รายที่มีปัญหา โดย</a:t>
            </a:r>
            <a:r>
              <a:rPr lang="th-TH" sz="3600" b="1" dirty="0" err="1">
                <a:latin typeface="TH SarabunPSK" pitchFamily="34" charset="-34"/>
                <a:cs typeface="TH SarabunPSK" pitchFamily="34" charset="-34"/>
              </a:rPr>
              <a:t>ทีมสห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วิชาชีพและแกนนำผู้ติด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เชื้อ</a:t>
            </a:r>
          </a:p>
          <a:p>
            <a:pPr>
              <a:lnSpc>
                <a:spcPct val="90000"/>
              </a:lnSpc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ส่งเสริมให้ชุมชนมีศักยภาพในการดูแลผู้ป่วยวัณโรค  ป้องกันตนเองและควบคุมโรคได้</a:t>
            </a:r>
            <a:endParaRPr lang="th-TH" sz="28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/>
            </a:r>
            <a:br>
              <a:rPr lang="en-US" sz="4400" dirty="0" smtClean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</a:br>
            <a:r>
              <a:rPr lang="en-US" sz="4400" dirty="0" smtClean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3</a:t>
            </a:r>
            <a:r>
              <a:rPr lang="en-US" sz="4400" dirty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.</a:t>
            </a:r>
            <a:r>
              <a:rPr lang="th-TH" sz="4400" dirty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 </a:t>
            </a:r>
            <a:r>
              <a:rPr lang="th-TH" sz="4400" u="sng" dirty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พัฒนาระบบบริการในชุมชน</a:t>
            </a:r>
            <a:br>
              <a:rPr lang="th-TH" sz="4400" u="sng" dirty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270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ความร่วมมือของ</a:t>
            </a:r>
            <a:r>
              <a:rPr lang="th-TH" sz="3600" b="1" dirty="0" err="1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ทีมสห</a:t>
            </a:r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วิชาชีพของทั้ง </a:t>
            </a:r>
            <a:r>
              <a:rPr lang="en-US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2 </a:t>
            </a:r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คลินิกทำให้การทำงานประสบความสำเร็จ</a:t>
            </a:r>
          </a:p>
          <a:p>
            <a:endParaRPr lang="th-TH" sz="1200" b="1" dirty="0"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ความล่าช้าในการวินิจฉัยผู้ป่วยทำให้ภูมิคุ้มกันต่ำลง  ผู้ป่วยจะเสียชีวิตได้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เร็ว</a:t>
            </a:r>
          </a:p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การให้บริการผู้ป่วยวัณโรคและผู้ป่วยเอดส์ควรให้การดูแลแบบองค์รวม ครอบคลุมด้านการรักษาพยาบาล  การป้องกันโรค  การส่งเสริมสุขภาพและการฟื้นฟูสภาพรวมถึงคนในครอบครัว</a:t>
            </a:r>
            <a:endParaRPr lang="th-TH" sz="3600" b="1" dirty="0"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บทเรียนที่ได้รับ</a:t>
            </a:r>
            <a:endParaRPr lang="en-US" sz="4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396" y="1"/>
            <a:ext cx="132446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8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การดำเนินงานผสมผสานวัณโรคและโรคเอดส์อย่างต่อเนื่อง ยั่งยืน</a:t>
            </a:r>
          </a:p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ส่งเสริมให้ชุมชน และประชาชนมีส่วนร่วม ในการค้นหาและรักษาผู้ป่วย</a:t>
            </a:r>
          </a:p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การพัฒนาความรู้ วิชาการ ในการดูแลรักษาผู้ป่วยให้ทันสมัย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/>
              <a:t>ประเด็นการพัฒนาต่อเนื่อง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396" y="1"/>
            <a:ext cx="132446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26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h-TH" sz="4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09728" indent="0" algn="ctr">
              <a:buNone/>
            </a:pPr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ขอบคุณค่ะ</a:t>
            </a:r>
            <a:endParaRPr lang="th-TH" sz="8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396" y="1"/>
            <a:ext cx="132446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476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h-TH" sz="4200" b="1" dirty="0">
                <a:solidFill>
                  <a:schemeClr val="accent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พ.ศ. </a:t>
            </a:r>
            <a:r>
              <a:rPr lang="en-US" sz="4200" b="1" dirty="0" smtClean="0">
                <a:solidFill>
                  <a:schemeClr val="accent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2555-2557 </a:t>
            </a:r>
            <a:r>
              <a:rPr lang="th-TH" sz="4200" b="1" dirty="0">
                <a:solidFill>
                  <a:schemeClr val="accent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โรงพยาบาล</a:t>
            </a:r>
            <a:r>
              <a:rPr lang="th-TH" sz="4200" b="1" dirty="0" smtClean="0">
                <a:solidFill>
                  <a:schemeClr val="accent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กันตังพบว่า</a:t>
            </a:r>
          </a:p>
          <a:p>
            <a:pPr>
              <a:lnSpc>
                <a:spcPct val="80000"/>
              </a:lnSpc>
              <a:buFontTx/>
              <a:buNone/>
            </a:pPr>
            <a:endParaRPr lang="th-TH" sz="1100" b="1" dirty="0"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 fontAlgn="t"/>
            <a:r>
              <a:rPr lang="th-TH" sz="39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มีผู้ติดเชื้อ</a:t>
            </a:r>
            <a:r>
              <a:rPr lang="th-TH" sz="3900" b="1" dirty="0" err="1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เอช</a:t>
            </a:r>
            <a:r>
              <a:rPr lang="th-TH" sz="39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ไอวีที่ป่วยเป็นวัณโรค ร้อยละ </a:t>
            </a:r>
            <a:r>
              <a:rPr lang="en-US" sz="3900" b="1" dirty="0" smtClean="0">
                <a:latin typeface="TH SarabunPSK" pitchFamily="34" charset="-34"/>
                <a:cs typeface="TH SarabunPSK" pitchFamily="34" charset="-34"/>
              </a:rPr>
              <a:t>22.95</a:t>
            </a:r>
            <a:r>
              <a:rPr lang="en-US" sz="39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,</a:t>
            </a:r>
            <a:r>
              <a:rPr lang="en-US" sz="3900" b="1" dirty="0" smtClean="0">
                <a:latin typeface="TH SarabunPSK" pitchFamily="34" charset="-34"/>
                <a:cs typeface="TH SarabunPSK" pitchFamily="34" charset="-34"/>
              </a:rPr>
              <a:t>16.18</a:t>
            </a:r>
            <a:r>
              <a:rPr lang="th-TH" sz="3900" b="1" dirty="0" smtClean="0">
                <a:latin typeface="TH SarabunPSK" pitchFamily="34" charset="-34"/>
                <a:cs typeface="TH SarabunPSK" pitchFamily="34" charset="-34"/>
              </a:rPr>
              <a:t> และ</a:t>
            </a:r>
            <a:r>
              <a:rPr lang="en-US" sz="3900" b="1" dirty="0" smtClean="0">
                <a:latin typeface="TH SarabunPSK" pitchFamily="34" charset="-34"/>
                <a:cs typeface="TH SarabunPSK" pitchFamily="34" charset="-34"/>
              </a:rPr>
              <a:t>6.56 </a:t>
            </a:r>
            <a:r>
              <a:rPr lang="th-TH" sz="3900" b="1" dirty="0" smtClean="0">
                <a:latin typeface="TH SarabunPSK" pitchFamily="34" charset="-34"/>
                <a:cs typeface="TH SarabunPSK" pitchFamily="34" charset="-34"/>
              </a:rPr>
              <a:t>ตามลำดับ</a:t>
            </a:r>
            <a:r>
              <a:rPr lang="th-TH" sz="13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</a:t>
            </a:r>
            <a:endParaRPr lang="th-TH" sz="1500" b="1" dirty="0" smtClean="0"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80000"/>
              </a:lnSpc>
            </a:pPr>
            <a:r>
              <a:rPr lang="th-TH" sz="39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อัตราตายในผู้ป่วยกลุ่มนี้มีแนวโน้มสูงขึ้น ปี </a:t>
            </a:r>
            <a:r>
              <a:rPr lang="en-US" sz="39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57</a:t>
            </a:r>
            <a:r>
              <a:rPr lang="th-TH" sz="39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สูงถึงร้อยละ </a:t>
            </a:r>
            <a:r>
              <a:rPr lang="en-US" sz="39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25</a:t>
            </a:r>
            <a:endParaRPr lang="en-US" sz="1300" b="1" dirty="0"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80000"/>
              </a:lnSpc>
            </a:pPr>
            <a:endParaRPr lang="th-TH" sz="1100" b="1" dirty="0"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80000"/>
              </a:lnSpc>
            </a:pPr>
            <a:r>
              <a:rPr lang="th-TH" sz="39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สาเหตุเกิดจากผู้ป่วยวัณโรคที่ติดเชื้อ</a:t>
            </a:r>
            <a:r>
              <a:rPr lang="th-TH" sz="3900" b="1" dirty="0" err="1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เอช</a:t>
            </a:r>
            <a:r>
              <a:rPr lang="th-TH" sz="39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ไอวีเหล่านี้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39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	เข้าสู่ระบบการรักษาช้า  ทำให้ระดับภูมิต้านทาน</a:t>
            </a:r>
            <a:r>
              <a:rPr lang="th-TH" sz="39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ลดลงมาก  ร้อยละ</a:t>
            </a:r>
            <a:r>
              <a:rPr lang="en-US" sz="39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CD4</a:t>
            </a:r>
            <a:r>
              <a:rPr lang="th-TH" sz="39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เฉลี่ย </a:t>
            </a:r>
            <a:r>
              <a:rPr lang="en-US" sz="39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58,64,118 cell</a:t>
            </a:r>
            <a:r>
              <a:rPr lang="th-TH" sz="39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</a:t>
            </a:r>
            <a:r>
              <a:rPr lang="th-TH" sz="39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ตามลำดับ</a:t>
            </a:r>
          </a:p>
          <a:p>
            <a:pPr>
              <a:lnSpc>
                <a:spcPct val="80000"/>
              </a:lnSpc>
            </a:pPr>
            <a:r>
              <a:rPr lang="th-TH" sz="39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สภาพภูมิศาสตร์ ท่าเทียบเรือน้ำลึก ประมง มีการว่าจ้างแรงงานข้ามชาติ แรงงานต่างถิ่น  เกิดชุมชนแออัด มีสถานบริการทางเพศตามมา</a:t>
            </a:r>
          </a:p>
          <a:p>
            <a:pPr>
              <a:lnSpc>
                <a:spcPct val="80000"/>
              </a:lnSpc>
              <a:buFontTx/>
              <a:buNone/>
            </a:pPr>
            <a:endParaRPr lang="th-TH" sz="3900" b="1" dirty="0" smtClean="0"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th-TH" sz="1500" b="1" dirty="0"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th-TH" sz="4400" b="1" dirty="0"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บริบท / ภาพรวม / สภาพ</a:t>
            </a:r>
            <a:r>
              <a:rPr lang="th-TH" sz="4400" b="1" dirty="0" smtClean="0"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ปัญหา</a:t>
            </a:r>
            <a:endParaRPr lang="en-US" sz="4400" dirty="0"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396" y="1"/>
            <a:ext cx="132446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9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050960"/>
              </p:ext>
            </p:extLst>
          </p:nvPr>
        </p:nvGraphicFramePr>
        <p:xfrm>
          <a:off x="457200" y="1219200"/>
          <a:ext cx="8382000" cy="5024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8168"/>
                <a:gridCol w="1474611"/>
                <a:gridCol w="1552221"/>
                <a:gridCol w="1397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u="none" strike="noStrike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ฝั่ง </a:t>
                      </a:r>
                      <a:r>
                        <a:rPr lang="en-US" sz="3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HIV</a:t>
                      </a:r>
                      <a:endParaRPr lang="en-US" sz="3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คน</a:t>
                      </a:r>
                      <a:r>
                        <a:rPr lang="en-US" sz="3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3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(%)</a:t>
                      </a:r>
                      <a:endParaRPr lang="th-TH" sz="3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คน</a:t>
                      </a:r>
                      <a:r>
                        <a:rPr lang="en-US" sz="3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3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(%)</a:t>
                      </a:r>
                      <a:endParaRPr lang="th-TH" sz="3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2557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คน (%)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800" b="1" u="none" strike="noStrike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จำนวนผู้ติดเชื้อเอชไอวีที่ขึ้นทะเบียนการรักษาในปี 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96" marR="6596" marT="6594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397</a:t>
                      </a:r>
                      <a:endParaRPr lang="th-TH" sz="4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341</a:t>
                      </a:r>
                      <a:endParaRPr lang="th-TH" sz="4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372</a:t>
                      </a:r>
                      <a:endParaRPr lang="th-TH" sz="4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 fontAlgn="ctr">
                        <a:buNone/>
                      </a:pPr>
                      <a:r>
                        <a:rPr lang="en-US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lang="th-TH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</a:t>
                      </a:r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ติดเชื้อเอชไอวีที่ขึ้นทะเบียนได้รับการตรวจคัด กรองวัณโรค </a:t>
                      </a:r>
                      <a:endParaRPr lang="th-TH" sz="2800" b="1" u="none" strike="noStrike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indent="0" algn="l" fontAlgn="ctr">
                        <a:buNone/>
                      </a:pPr>
                      <a:r>
                        <a:rPr lang="th-TH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รายใหม่ </a:t>
                      </a:r>
                      <a:r>
                        <a:rPr lang="en-US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CXR+</a:t>
                      </a:r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ซักประวัติทุกราย </a:t>
                      </a:r>
                      <a:endParaRPr lang="th-TH" sz="2800" b="1" u="none" strike="noStrike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indent="0" algn="l" fontAlgn="ctr">
                        <a:buNone/>
                      </a:pPr>
                      <a:r>
                        <a:rPr lang="th-TH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เก่าซักประวัติ ทุกครั้งที่มารพ.) 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9348" marR="6596" marT="659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100%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397</a:t>
                      </a:r>
                      <a:r>
                        <a:rPr lang="th-TH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/</a:t>
                      </a:r>
                      <a:r>
                        <a:rPr lang="en-US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397</a:t>
                      </a:r>
                      <a:r>
                        <a:rPr lang="th-TH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82.69%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36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282</a:t>
                      </a:r>
                      <a:r>
                        <a:rPr lang="th-TH" sz="36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/</a:t>
                      </a:r>
                      <a:r>
                        <a:rPr lang="en-US" sz="36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341</a:t>
                      </a:r>
                      <a:r>
                        <a:rPr lang="th-TH" sz="36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96.77%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360</a:t>
                      </a:r>
                      <a:r>
                        <a:rPr lang="th-TH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/</a:t>
                      </a:r>
                      <a:r>
                        <a:rPr lang="en-US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372</a:t>
                      </a:r>
                      <a:r>
                        <a:rPr lang="th-TH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r>
                        <a:rPr lang="th-TH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</a:t>
                      </a:r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ติดเชื้อ</a:t>
                      </a:r>
                      <a:r>
                        <a:rPr lang="th-TH" sz="28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เอช</a:t>
                      </a:r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ไอวีที่ขึ้นทะเบียนได้รับการตรวจ</a:t>
                      </a:r>
                      <a:r>
                        <a:rPr lang="th-TH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คัดกรอง</a:t>
                      </a:r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วัณโรคพบป่วยวัณโรค 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9348" marR="6596" marT="659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0.50%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r>
                        <a:rPr lang="th-TH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/</a:t>
                      </a:r>
                      <a:r>
                        <a:rPr lang="en-US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397</a:t>
                      </a:r>
                      <a:r>
                        <a:rPr lang="th-TH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0.59%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r>
                        <a:rPr lang="th-TH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/</a:t>
                      </a:r>
                      <a:r>
                        <a:rPr lang="en-US" sz="36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341</a:t>
                      </a:r>
                      <a:r>
                        <a:rPr lang="th-TH" sz="36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0.27%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r>
                        <a:rPr lang="th-TH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/</a:t>
                      </a:r>
                      <a:r>
                        <a:rPr lang="en-US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372</a:t>
                      </a:r>
                      <a:r>
                        <a:rPr lang="th-TH" sz="3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การวัดผลและผลของการเปลี่ยนแปลง</a:t>
            </a:r>
            <a:endParaRPr lang="th-TH" sz="4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396" y="1"/>
            <a:ext cx="132446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7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08889"/>
              </p:ext>
            </p:extLst>
          </p:nvPr>
        </p:nvGraphicFramePr>
        <p:xfrm>
          <a:off x="533400" y="1600200"/>
          <a:ext cx="8153400" cy="4742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3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ฝั่ง </a:t>
                      </a:r>
                      <a:r>
                        <a:rPr lang="en-US" sz="36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TB</a:t>
                      </a:r>
                      <a:endParaRPr lang="en-US" sz="3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คน (%)</a:t>
                      </a:r>
                      <a:endParaRPr lang="th-TH" sz="3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คน (%)</a:t>
                      </a:r>
                      <a:endParaRPr lang="th-TH" sz="3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2557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คน (%)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ผู้ป่วยวัณโรคที่ขึ้นทะเบียนการรักษาในปี 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61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68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61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lang="th-TH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ผู้ป่วยวัณโรคที่ขึ้นทะเบียนการรักษาในปีได้รับการตรวจเลือดคัดกรองเอชไอวี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90.16%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55/61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89.71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61/68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98.36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%</a:t>
                      </a:r>
                      <a:endParaRPr lang="en-US" sz="800" b="0" dirty="0" smtClean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60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/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61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r>
                        <a:rPr lang="th-TH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ผู้ป่วยวัณโรคที่ขึ้นทะเบียนการรักษาพบผลเลือดเอชไอวี </a:t>
                      </a:r>
                      <a:r>
                        <a:rPr lang="en-US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positive </a:t>
                      </a:r>
                      <a:endParaRPr lang="en-US" sz="2800" b="1" u="none" strike="noStrike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22.95%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14/61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16.18%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11/68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6.56%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4/61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การวัดผลและผลของการเปลี่ยนแปลง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396" y="1"/>
            <a:ext cx="132446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07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069717"/>
              </p:ext>
            </p:extLst>
          </p:nvPr>
        </p:nvGraphicFramePr>
        <p:xfrm>
          <a:off x="381000" y="1412778"/>
          <a:ext cx="8458199" cy="4377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1295400"/>
                <a:gridCol w="1219199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TB/HIV</a:t>
                      </a: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คน (%)</a:t>
                      </a:r>
                      <a:endParaRPr lang="th-TH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คน (%)</a:t>
                      </a:r>
                      <a:endParaRPr lang="th-TH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2557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คน (%)</a:t>
                      </a:r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ผู้ป่วยวัณโรคที่ขึ้นทะเบียนการรักษาพบผลเลือด</a:t>
                      </a:r>
                      <a:r>
                        <a:rPr lang="th-TH" sz="2800" b="1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เอช</a:t>
                      </a:r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ไอวี </a:t>
                      </a:r>
                      <a:r>
                        <a:rPr 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positive </a:t>
                      </a:r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ได้รับการตรวจ </a:t>
                      </a:r>
                      <a:r>
                        <a:rPr 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CD4 </a:t>
                      </a:r>
                      <a:endParaRPr lang="en-US" sz="2800" b="1" u="none" strike="noStrike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100%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14/14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81.82%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9/11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100%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4/4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lang="th-TH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ผู้ป่วยวัณโรคและเอชไอวี ได้รับยาต้านไวรัสตามเกณฑ์การ</a:t>
                      </a:r>
                      <a:r>
                        <a:rPr lang="th-TH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รักษา</a:t>
                      </a: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85.71%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12/14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63.64%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7/11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75%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3/4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en-US" sz="2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ผู้ป่วยวัณโรคและ</a:t>
                      </a:r>
                      <a:r>
                        <a:rPr lang="th-TH" sz="2800" b="1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เอช</a:t>
                      </a:r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ไอวี ได้รับยาป้องกันโรคแทรกซ้อนตามแผนการรักษาตามเกณฑ์การรักษา </a:t>
                      </a:r>
                      <a:endParaRPr lang="th-TH" sz="2800" b="1" u="none" strike="noStrike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100%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14/14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100%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11/11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100%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4/4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การวัดผลและ</a:t>
            </a: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ผลของ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เปลี่ยนแปลง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64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142402"/>
              </p:ext>
            </p:extLst>
          </p:nvPr>
        </p:nvGraphicFramePr>
        <p:xfrm>
          <a:off x="533399" y="1371600"/>
          <a:ext cx="8153400" cy="5146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1"/>
                <a:gridCol w="1143000"/>
                <a:gridCol w="1219200"/>
                <a:gridCol w="1219199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TB/HIV</a:t>
                      </a:r>
                      <a:endParaRPr lang="en-US" sz="3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คน (%)</a:t>
                      </a:r>
                      <a:endParaRPr lang="th-TH" sz="3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คน (%)</a:t>
                      </a:r>
                      <a:endParaRPr lang="th-TH" sz="3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2557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คน (%)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lang="en-US" sz="2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ผู้ป่วย</a:t>
                      </a:r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วัณโรคและเอชไอวีได้รับยาต้านไวรัสภายใน 2-8  </a:t>
                      </a:r>
                      <a:r>
                        <a:rPr lang="th-TH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สัปดาห์ตาม</a:t>
                      </a:r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เกณฑ์</a:t>
                      </a:r>
                      <a:r>
                        <a:rPr lang="th-TH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ประเทศ</a:t>
                      </a:r>
                    </a:p>
                    <a:p>
                      <a:pPr algn="l" fontAlgn="ctr"/>
                      <a:r>
                        <a:rPr lang="th-TH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CD4&lt;50 </a:t>
                      </a:r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ภายใน 2 สัปดาห์, </a:t>
                      </a:r>
                      <a:r>
                        <a:rPr 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CD4&gt; 50 </a:t>
                      </a:r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ภายใน 2-8 สัปดาห์ )</a:t>
                      </a:r>
                      <a:endParaRPr lang="th-TH" sz="2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25%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2/12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 smtClean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42.86%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3/7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 smtClean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66.67%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2/3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 smtClean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 </a:t>
                      </a:r>
                      <a:r>
                        <a:rPr lang="th-TH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จำนวนผู้ป่วยวัณโรคและเอชไอวี เสียชีวิตในปีที่ประเมิน</a:t>
                      </a:r>
                      <a:endParaRPr lang="th-TH" sz="2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7.14%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1/14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0%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0/11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25%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/>
                      </a:r>
                      <a:b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</a:b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1/4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 </a:t>
                      </a:r>
                      <a:r>
                        <a:rPr lang="th-TH" sz="28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ค่ามัธย</a:t>
                      </a:r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ฐานระยะเวลาในการเริ่มยาต้าน</a:t>
                      </a:r>
                      <a:r>
                        <a:rPr lang="th-TH" sz="2800" b="1" u="none" strike="noStrike" dirty="0" err="1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ไวรัส</a:t>
                      </a:r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Median time(</a:t>
                      </a:r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วัน)</a:t>
                      </a:r>
                      <a:endParaRPr lang="th-TH" sz="2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90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57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19</a:t>
                      </a:r>
                      <a:endParaRPr lang="th-TH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Median CD4 </a:t>
                      </a:r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ของผู้ป่วยวัณโรคและเอชไอวี</a:t>
                      </a:r>
                      <a:endParaRPr lang="th-TH" sz="2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94" marR="6594" marT="659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การวัดผลและผลของการเปลี่ยนแปลง</a:t>
            </a:r>
            <a:endParaRPr lang="th-TH" sz="44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5942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dirty="0"/>
              <a:t>กระบวนการพัฒนาเพื่อให้ได้มาซึ่ง</a:t>
            </a:r>
            <a:r>
              <a:rPr lang="th-TH" dirty="0" smtClean="0"/>
              <a:t>คุณภาพ </a:t>
            </a:r>
            <a:r>
              <a:rPr lang="th-TH" dirty="0"/>
              <a:t>/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กิจกรรม</a:t>
            </a:r>
            <a:r>
              <a:rPr lang="th-TH" dirty="0"/>
              <a:t>พัฒนา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696030"/>
              </p:ext>
            </p:extLst>
          </p:nvPr>
        </p:nvGraphicFramePr>
        <p:xfrm>
          <a:off x="457200" y="1481138"/>
          <a:ext cx="8229600" cy="4691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396" y="1"/>
            <a:ext cx="132446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25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ัวแทนเนื้อหา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175938"/>
              </p:ext>
            </p:extLst>
          </p:nvPr>
        </p:nvGraphicFramePr>
        <p:xfrm>
          <a:off x="838200" y="1981200"/>
          <a:ext cx="7848600" cy="4026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dirty="0"/>
              <a:t>กระบวนการพัฒนาเพื่อให้ได้มาซึ่งคุณภาพ /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กิจกรรม</a:t>
            </a:r>
            <a:r>
              <a:rPr lang="th-TH" dirty="0"/>
              <a:t>พัฒนา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396" y="1"/>
            <a:ext cx="132446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07473" y="1447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u="sng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ใช้หลัก </a:t>
            </a:r>
            <a:r>
              <a:rPr lang="en-US" sz="3600" b="1" u="sng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3p</a:t>
            </a:r>
            <a:endParaRPr lang="th-TH" sz="3600" b="1" u="sng" dirty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93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ดำเนินงาน</a:t>
            </a:r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ผสมผสานวัณโรคและเอดส์อย่างต่อเนื่อง </a:t>
            </a:r>
          </a:p>
          <a:p>
            <a:pPr>
              <a:lnSpc>
                <a:spcPct val="90000"/>
              </a:lnSpc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ผู้รับผิดชอบงานโรคเอดส์และงานวัณโรค  เป็นทีมงานเดียวกัน </a:t>
            </a:r>
            <a:endParaRPr lang="th-TH" sz="4800" b="1" dirty="0"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กำหนดระยะเวลาในการเริ่มยาต้าน</a:t>
            </a:r>
            <a:r>
              <a:rPr lang="th-TH" sz="3600" b="1" dirty="0" err="1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ไวรัส</a:t>
            </a:r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ภายหลังรับการ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ยารักษา</a:t>
            </a:r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วัณโรคเป็น </a:t>
            </a:r>
            <a:r>
              <a:rPr lang="en-US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2</a:t>
            </a:r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- 4 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สัปดาห์</a:t>
            </a:r>
          </a:p>
          <a:p>
            <a:pPr>
              <a:lnSpc>
                <a:spcPct val="90000"/>
              </a:lnSpc>
            </a:pPr>
            <a:r>
              <a:rPr lang="th-TH" sz="3600" b="1" u="sng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เกิดนวัตกรรม “สายลับ</a:t>
            </a:r>
            <a:r>
              <a:rPr lang="en-US" sz="3600" b="1" u="sng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TB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”</a:t>
            </a:r>
            <a:r>
              <a:rPr lang="en-US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ในคลินิกผู้ติดเชื้อ โดยแกนนำผู้ติดเชื้อที่เคยป่วยเป็นวัณโรค สมัครใจมาเป็นพี่เลี้ยง </a:t>
            </a:r>
            <a:r>
              <a:rPr lang="en-US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empowerment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เพื่อนสมาชิก โดยผ่านการอบรมให้ความรู้จากเจ้าหน้าที่ประจำ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คลินิก</a:t>
            </a:r>
          </a:p>
          <a:p>
            <a:pPr>
              <a:lnSpc>
                <a:spcPct val="90000"/>
              </a:lnSpc>
            </a:pP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จัดทำ </a:t>
            </a:r>
            <a:r>
              <a:rPr lang="en-US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CQI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โรคเอดส์/วัณโรค ,</a:t>
            </a:r>
            <a:r>
              <a:rPr lang="en-US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clinical tracer</a:t>
            </a:r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โรคเอดส์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/วัณ</a:t>
            </a:r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โรค </a:t>
            </a:r>
            <a:r>
              <a:rPr lang="th-TH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,</a:t>
            </a:r>
            <a:r>
              <a:rPr lang="en-US" sz="3600" b="1" dirty="0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service profile</a:t>
            </a:r>
            <a:r>
              <a:rPr lang="th-TH" sz="3600" b="1" dirty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โรคเอดส์/วัณโรค </a:t>
            </a:r>
            <a:r>
              <a:rPr lang="en-US" sz="3600" b="1" smtClean="0"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</a:t>
            </a:r>
            <a:endParaRPr lang="th-TH" sz="3600" b="1" dirty="0"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 marL="109728" indent="0">
              <a:buNone/>
            </a:pPr>
            <a:endParaRPr lang="th-TH" sz="4000" b="1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th-TH" dirty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/>
            </a:r>
            <a:br>
              <a:rPr lang="th-TH" dirty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</a:br>
            <a:r>
              <a:rPr lang="en-US" sz="4400" dirty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1.</a:t>
            </a:r>
            <a:r>
              <a:rPr lang="th-TH" sz="4400" u="sng" dirty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พัฒนาระบบบริการในคลินิกวัณโรค</a:t>
            </a:r>
            <a:br>
              <a:rPr lang="th-TH" sz="4400" u="sng" dirty="0">
                <a:solidFill>
                  <a:srgbClr val="002060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0686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857</TotalTime>
  <Words>912</Words>
  <Application>Microsoft Office PowerPoint</Application>
  <PresentationFormat>นำเสนอทางหน้าจอ (4:3)</PresentationFormat>
  <Paragraphs>158</Paragraphs>
  <Slides>14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Concourse</vt:lpstr>
      <vt:lpstr>งานนำเสนอ PowerPoint</vt:lpstr>
      <vt:lpstr>บริบท / ภาพรวม / สภาพปัญหา</vt:lpstr>
      <vt:lpstr>การวัดผลและผลของการเปลี่ยนแปลง</vt:lpstr>
      <vt:lpstr>การวัดผลและผลของการเปลี่ยนแปลง</vt:lpstr>
      <vt:lpstr>การวัดผลและผลของการเปลี่ยนแปลง</vt:lpstr>
      <vt:lpstr>การวัดผลและผลของการเปลี่ยนแปลง</vt:lpstr>
      <vt:lpstr>กระบวนการพัฒนาเพื่อให้ได้มาซึ่งคุณภาพ /  กิจกรรมพัฒนา</vt:lpstr>
      <vt:lpstr>กระบวนการพัฒนาเพื่อให้ได้มาซึ่งคุณภาพ /  กิจกรรมพัฒนา</vt:lpstr>
      <vt:lpstr> 1.พัฒนาระบบบริการในคลินิกวัณโรค </vt:lpstr>
      <vt:lpstr> 2. พัฒนาบุคลากร </vt:lpstr>
      <vt:lpstr> 3. พัฒนาระบบบริการในชุมชน </vt:lpstr>
      <vt:lpstr>บทเรียนที่ได้รับ</vt:lpstr>
      <vt:lpstr>ประเด็นการพัฒนาต่อเนื่อง</vt:lpstr>
      <vt:lpstr>งานนำเสนอ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โรงพยาบาล</dc:title>
  <dc:creator>Akechittra Sukkul</dc:creator>
  <cp:lastModifiedBy>Wech</cp:lastModifiedBy>
  <cp:revision>52</cp:revision>
  <dcterms:created xsi:type="dcterms:W3CDTF">2015-05-07T05:00:35Z</dcterms:created>
  <dcterms:modified xsi:type="dcterms:W3CDTF">2015-05-31T14:01:59Z</dcterms:modified>
</cp:coreProperties>
</file>